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61421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118917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16400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198628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3705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353367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2755558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117100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1759380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B6E5C22-460F-4BB2-8B41-206E81A18FB2}"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88024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6E5C22-460F-4BB2-8B41-206E81A18FB2}" type="datetimeFigureOut">
              <a:rPr lang="tr-TR" smtClean="0"/>
              <a:t>12.02.2024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274962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6E5C22-460F-4BB2-8B41-206E81A18FB2}" type="datetimeFigureOut">
              <a:rPr lang="tr-TR" smtClean="0"/>
              <a:t>12.02.2024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415592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6E5C22-460F-4BB2-8B41-206E81A18FB2}" type="datetimeFigureOut">
              <a:rPr lang="tr-TR" smtClean="0"/>
              <a:t>12.02.2024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416443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E5C22-460F-4BB2-8B41-206E81A18FB2}" type="datetimeFigureOut">
              <a:rPr lang="tr-TR" smtClean="0"/>
              <a:t>12.02.2024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56588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B6E5C22-460F-4BB2-8B41-206E81A18FB2}" type="datetimeFigureOut">
              <a:rPr lang="tr-TR" smtClean="0"/>
              <a:t>12.02.2024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34596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B6E5C22-460F-4BB2-8B41-206E81A18FB2}" type="datetimeFigureOut">
              <a:rPr lang="tr-TR" smtClean="0"/>
              <a:t>12.02.2024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B59593-5066-4D5F-9402-9A5023E36586}" type="slidenum">
              <a:rPr lang="tr-TR" smtClean="0"/>
              <a:t>‹#›</a:t>
            </a:fld>
            <a:endParaRPr lang="tr-TR"/>
          </a:p>
        </p:txBody>
      </p:sp>
    </p:spTree>
    <p:extLst>
      <p:ext uri="{BB962C8B-B14F-4D97-AF65-F5344CB8AC3E}">
        <p14:creationId xmlns:p14="http://schemas.microsoft.com/office/powerpoint/2010/main" val="226040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6E5C22-460F-4BB2-8B41-206E81A18FB2}" type="datetimeFigureOut">
              <a:rPr lang="tr-TR" smtClean="0"/>
              <a:t>12.02.2024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B59593-5066-4D5F-9402-9A5023E36586}" type="slidenum">
              <a:rPr lang="tr-TR" smtClean="0"/>
              <a:t>‹#›</a:t>
            </a:fld>
            <a:endParaRPr lang="tr-TR"/>
          </a:p>
        </p:txBody>
      </p:sp>
    </p:spTree>
    <p:extLst>
      <p:ext uri="{BB962C8B-B14F-4D97-AF65-F5344CB8AC3E}">
        <p14:creationId xmlns:p14="http://schemas.microsoft.com/office/powerpoint/2010/main" val="223834361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6654" y="175845"/>
            <a:ext cx="3520581" cy="3520581"/>
          </a:xfrm>
          <a:prstGeom prst="rect">
            <a:avLst/>
          </a:prstGeom>
        </p:spPr>
      </p:pic>
      <p:sp>
        <p:nvSpPr>
          <p:cNvPr id="2" name="Unvan 1"/>
          <p:cNvSpPr>
            <a:spLocks noGrp="1"/>
          </p:cNvSpPr>
          <p:nvPr>
            <p:ph type="ctrTitle"/>
          </p:nvPr>
        </p:nvSpPr>
        <p:spPr>
          <a:xfrm>
            <a:off x="1507067" y="993531"/>
            <a:ext cx="7766936" cy="3057305"/>
          </a:xfrm>
        </p:spPr>
        <p:txBody>
          <a:bodyPr/>
          <a:lstStyle/>
          <a:p>
            <a:r>
              <a:rPr lang="tr-TR" dirty="0" smtClean="0"/>
              <a:t>Bursluluk Sınavı</a:t>
            </a:r>
            <a:endParaRPr lang="tr-TR" dirty="0"/>
          </a:p>
        </p:txBody>
      </p:sp>
      <p:sp>
        <p:nvSpPr>
          <p:cNvPr id="3" name="Alt Başlık 2"/>
          <p:cNvSpPr>
            <a:spLocks noGrp="1"/>
          </p:cNvSpPr>
          <p:nvPr>
            <p:ph type="subTitle" idx="1"/>
          </p:nvPr>
        </p:nvSpPr>
        <p:spPr/>
        <p:txBody>
          <a:bodyPr/>
          <a:lstStyle/>
          <a:p>
            <a:r>
              <a:rPr lang="tr-TR" dirty="0" smtClean="0"/>
              <a:t>MENNAN USTA MTAL-REHBERLİK SERVİSİ</a:t>
            </a:r>
            <a:endParaRPr lang="tr-TR" dirty="0"/>
          </a:p>
        </p:txBody>
      </p:sp>
    </p:spTree>
    <p:extLst>
      <p:ext uri="{BB962C8B-B14F-4D97-AF65-F5344CB8AC3E}">
        <p14:creationId xmlns:p14="http://schemas.microsoft.com/office/powerpoint/2010/main" val="117208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SINAV </a:t>
            </a:r>
            <a:r>
              <a:rPr lang="tr-TR" dirty="0"/>
              <a:t>UYGULAMA TAKVİMİ</a:t>
            </a: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3250130574"/>
              </p:ext>
            </p:extLst>
          </p:nvPr>
        </p:nvGraphicFramePr>
        <p:xfrm>
          <a:off x="677863" y="2160588"/>
          <a:ext cx="8596310" cy="2316480"/>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1783053504"/>
                    </a:ext>
                  </a:extLst>
                </a:gridCol>
                <a:gridCol w="1719262">
                  <a:extLst>
                    <a:ext uri="{9D8B030D-6E8A-4147-A177-3AD203B41FA5}">
                      <a16:colId xmlns:a16="http://schemas.microsoft.com/office/drawing/2014/main" val="295574861"/>
                    </a:ext>
                  </a:extLst>
                </a:gridCol>
                <a:gridCol w="1719262">
                  <a:extLst>
                    <a:ext uri="{9D8B030D-6E8A-4147-A177-3AD203B41FA5}">
                      <a16:colId xmlns:a16="http://schemas.microsoft.com/office/drawing/2014/main" val="3152671020"/>
                    </a:ext>
                  </a:extLst>
                </a:gridCol>
                <a:gridCol w="1719262">
                  <a:extLst>
                    <a:ext uri="{9D8B030D-6E8A-4147-A177-3AD203B41FA5}">
                      <a16:colId xmlns:a16="http://schemas.microsoft.com/office/drawing/2014/main" val="3114177504"/>
                    </a:ext>
                  </a:extLst>
                </a:gridCol>
                <a:gridCol w="1719262">
                  <a:extLst>
                    <a:ext uri="{9D8B030D-6E8A-4147-A177-3AD203B41FA5}">
                      <a16:colId xmlns:a16="http://schemas.microsoft.com/office/drawing/2014/main" val="1196478603"/>
                    </a:ext>
                  </a:extLst>
                </a:gridCol>
              </a:tblGrid>
              <a:tr h="370840">
                <a:tc>
                  <a:txBody>
                    <a:bodyPr/>
                    <a:lstStyle/>
                    <a:p>
                      <a:r>
                        <a:rPr lang="tr-TR" sz="1400" dirty="0" smtClean="0"/>
                        <a:t>SINIF</a:t>
                      </a:r>
                      <a:endParaRPr lang="tr-TR" sz="1400" dirty="0"/>
                    </a:p>
                  </a:txBody>
                  <a:tcPr/>
                </a:tc>
                <a:tc>
                  <a:txBody>
                    <a:bodyPr/>
                    <a:lstStyle/>
                    <a:p>
                      <a:r>
                        <a:rPr lang="tr-TR" sz="1400" dirty="0" smtClean="0"/>
                        <a:t>SINAV BAŞVURU TARİHİ</a:t>
                      </a:r>
                      <a:endParaRPr lang="tr-TR" sz="1400" dirty="0"/>
                    </a:p>
                  </a:txBody>
                  <a:tcPr/>
                </a:tc>
                <a:tc>
                  <a:txBody>
                    <a:bodyPr/>
                    <a:lstStyle/>
                    <a:p>
                      <a:r>
                        <a:rPr lang="tr-TR" sz="1400" dirty="0" smtClean="0"/>
                        <a:t>SINAV GİRİŞ YERİ İLANI</a:t>
                      </a:r>
                      <a:endParaRPr lang="tr-TR" sz="1400" dirty="0"/>
                    </a:p>
                  </a:txBody>
                  <a:tcPr/>
                </a:tc>
                <a:tc>
                  <a:txBody>
                    <a:bodyPr/>
                    <a:lstStyle/>
                    <a:p>
                      <a:r>
                        <a:rPr lang="tr-TR" sz="1400" dirty="0" smtClean="0"/>
                        <a:t>SINAV TARİHİ</a:t>
                      </a:r>
                      <a:endParaRPr lang="tr-TR"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400" dirty="0" smtClean="0"/>
                        <a:t>SINAV SONUÇLARININ İLANI</a:t>
                      </a:r>
                    </a:p>
                    <a:p>
                      <a:endParaRPr lang="tr-TR" sz="1400" dirty="0"/>
                    </a:p>
                  </a:txBody>
                  <a:tcPr/>
                </a:tc>
                <a:extLst>
                  <a:ext uri="{0D108BD9-81ED-4DB2-BD59-A6C34878D82A}">
                    <a16:rowId xmlns:a16="http://schemas.microsoft.com/office/drawing/2014/main" val="2215504576"/>
                  </a:ext>
                </a:extLst>
              </a:tr>
              <a:tr h="370840">
                <a:tc>
                  <a:txBody>
                    <a:bodyPr/>
                    <a:lstStyle/>
                    <a:p>
                      <a:r>
                        <a:rPr lang="tr-TR" sz="1400" dirty="0" smtClean="0"/>
                        <a:t>5, 6, 7, 8, Hazırlık Sınıfı, </a:t>
                      </a:r>
                    </a:p>
                    <a:p>
                      <a:r>
                        <a:rPr lang="tr-TR" sz="1400" dirty="0" smtClean="0"/>
                        <a:t>9, 10 ve 11’inci Sınıflar</a:t>
                      </a:r>
                      <a:endParaRPr lang="tr-TR"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400" dirty="0" smtClean="0"/>
                        <a:t>13 Şubat 2024 </a:t>
                      </a:r>
                    </a:p>
                    <a:p>
                      <a:pPr marL="0" marR="0" indent="0" algn="l" defTabSz="457200" rtl="0" eaLnBrk="1" fontAlgn="auto" latinLnBrk="0" hangingPunct="1">
                        <a:lnSpc>
                          <a:spcPct val="100000"/>
                        </a:lnSpc>
                        <a:spcBef>
                          <a:spcPts val="0"/>
                        </a:spcBef>
                        <a:spcAft>
                          <a:spcPts val="0"/>
                        </a:spcAft>
                        <a:buClrTx/>
                        <a:buSzTx/>
                        <a:buFontTx/>
                        <a:buNone/>
                        <a:tabLst/>
                        <a:defRPr/>
                      </a:pPr>
                      <a:r>
                        <a:rPr lang="tr-TR" sz="1400" dirty="0" smtClean="0"/>
                        <a:t>1 Mart 2024</a:t>
                      </a:r>
                    </a:p>
                    <a:p>
                      <a:endParaRPr lang="tr-TR" sz="1400" dirty="0"/>
                    </a:p>
                  </a:txBody>
                  <a:tcPr/>
                </a:tc>
                <a:tc>
                  <a:txBody>
                    <a:bodyPr/>
                    <a:lstStyle/>
                    <a:p>
                      <a:r>
                        <a:rPr lang="tr-TR" sz="1400" dirty="0" smtClean="0"/>
                        <a:t>Sınav tarihinden en az 7 gün önce www.meb.gov.tr internet adresinden ilan edilecektir.</a:t>
                      </a:r>
                      <a:endParaRPr lang="tr-TR" sz="1400" dirty="0"/>
                    </a:p>
                  </a:txBody>
                  <a:tcPr/>
                </a:tc>
                <a:tc>
                  <a:txBody>
                    <a:bodyPr/>
                    <a:lstStyle/>
                    <a:p>
                      <a:r>
                        <a:rPr lang="fi-FI" sz="1400" dirty="0" smtClean="0"/>
                        <a:t>21 Nisan 2024 Saat: 10.00</a:t>
                      </a:r>
                      <a:endParaRPr lang="tr-TR" sz="1400" dirty="0"/>
                    </a:p>
                  </a:txBody>
                  <a:tcPr/>
                </a:tc>
                <a:tc>
                  <a:txBody>
                    <a:bodyPr/>
                    <a:lstStyle/>
                    <a:p>
                      <a:r>
                        <a:rPr lang="tr-TR" sz="1400" dirty="0" smtClean="0"/>
                        <a:t>17 Mayıs 2024</a:t>
                      </a:r>
                      <a:endParaRPr lang="tr-TR" sz="1400" dirty="0"/>
                    </a:p>
                  </a:txBody>
                  <a:tcPr/>
                </a:tc>
                <a:extLst>
                  <a:ext uri="{0D108BD9-81ED-4DB2-BD59-A6C34878D82A}">
                    <a16:rowId xmlns:a16="http://schemas.microsoft.com/office/drawing/2014/main" val="3143141385"/>
                  </a:ext>
                </a:extLst>
              </a:tr>
            </a:tbl>
          </a:graphicData>
        </a:graphic>
      </p:graphicFrame>
    </p:spTree>
    <p:extLst>
      <p:ext uri="{BB962C8B-B14F-4D97-AF65-F5344CB8AC3E}">
        <p14:creationId xmlns:p14="http://schemas.microsoft.com/office/powerpoint/2010/main" val="3660346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Parasız </a:t>
            </a:r>
            <a:r>
              <a:rPr lang="tr-TR" dirty="0"/>
              <a:t>yatılı olarak öğrenimine devam eden öğrencilere ayrıca burs verilmez.</a:t>
            </a:r>
          </a:p>
        </p:txBody>
      </p:sp>
    </p:spTree>
    <p:extLst>
      <p:ext uri="{BB962C8B-B14F-4D97-AF65-F5344CB8AC3E}">
        <p14:creationId xmlns:p14="http://schemas.microsoft.com/office/powerpoint/2010/main" val="410548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BAŞVURU ŞARTLARI</a:t>
            </a:r>
          </a:p>
        </p:txBody>
      </p:sp>
      <p:sp>
        <p:nvSpPr>
          <p:cNvPr id="3" name="İçerik Yer Tutucusu 2"/>
          <p:cNvSpPr>
            <a:spLocks noGrp="1"/>
          </p:cNvSpPr>
          <p:nvPr>
            <p:ph idx="1"/>
          </p:nvPr>
        </p:nvSpPr>
        <p:spPr/>
        <p:txBody>
          <a:bodyPr>
            <a:normAutofit/>
          </a:bodyPr>
          <a:lstStyle/>
          <a:p>
            <a:r>
              <a:rPr lang="tr-TR" dirty="0" smtClean="0"/>
              <a:t>a</a:t>
            </a:r>
            <a:r>
              <a:rPr lang="tr-TR" dirty="0"/>
              <a:t>. </a:t>
            </a:r>
            <a:r>
              <a:rPr lang="tr-TR" dirty="0">
                <a:solidFill>
                  <a:srgbClr val="FF0000"/>
                </a:solidFill>
              </a:rPr>
              <a:t>Türkiye Cumhuriyeti veya Kuzey Kıbrıs Türk Cumhuriyeti vatandaşı olmak, </a:t>
            </a:r>
          </a:p>
          <a:p>
            <a:r>
              <a:rPr lang="tr-TR" dirty="0" smtClean="0"/>
              <a:t>b. Ortaokullar</a:t>
            </a:r>
            <a:r>
              <a:rPr lang="tr-TR" dirty="0"/>
              <a:t>, imam hatip ortaokulları veya özel eğitim ortaokullarının 5, 6, 7 ve 8’inci sınıfları ile ortaöğretim kurumlarının </a:t>
            </a:r>
            <a:r>
              <a:rPr lang="tr-TR" dirty="0">
                <a:solidFill>
                  <a:srgbClr val="FF0000"/>
                </a:solidFill>
              </a:rPr>
              <a:t>hazırlık sınıfı, 9, 10 ve 11’inci </a:t>
            </a:r>
            <a:r>
              <a:rPr lang="tr-TR" dirty="0"/>
              <a:t>sınıflarında öğrenci olmak, </a:t>
            </a:r>
            <a:endParaRPr lang="tr-TR" dirty="0" smtClean="0"/>
          </a:p>
          <a:p>
            <a:r>
              <a:rPr lang="tr-TR" dirty="0"/>
              <a:t>c</a:t>
            </a:r>
            <a:r>
              <a:rPr lang="tr-TR" dirty="0" smtClean="0"/>
              <a:t>. </a:t>
            </a:r>
            <a:r>
              <a:rPr lang="tr-TR" dirty="0">
                <a:solidFill>
                  <a:srgbClr val="FF0000"/>
                </a:solidFill>
              </a:rPr>
              <a:t>İlköğretim ve ortaöğretim okullarında, sınavın yapıldığı ders yılında okul değiştirme yaptırımı/cezası almamış olmak</a:t>
            </a:r>
            <a:r>
              <a:rPr lang="tr-TR" dirty="0" smtClean="0">
                <a:solidFill>
                  <a:srgbClr val="FF0000"/>
                </a:solidFill>
              </a:rPr>
              <a:t>,</a:t>
            </a:r>
          </a:p>
          <a:p>
            <a:r>
              <a:rPr lang="tr-TR" dirty="0" smtClean="0"/>
              <a:t> </a:t>
            </a:r>
            <a:r>
              <a:rPr lang="tr-TR" dirty="0"/>
              <a:t>d. </a:t>
            </a:r>
            <a:r>
              <a:rPr lang="tr-TR" dirty="0" smtClean="0">
                <a:solidFill>
                  <a:srgbClr val="FF0000"/>
                </a:solidFill>
              </a:rPr>
              <a:t>Ailenin </a:t>
            </a:r>
            <a:r>
              <a:rPr lang="tr-TR" dirty="0">
                <a:solidFill>
                  <a:srgbClr val="FF0000"/>
                </a:solidFill>
              </a:rPr>
              <a:t>2023 senesi yıllık gelir toplamından fert başına düşen toplam miktarın </a:t>
            </a:r>
            <a:r>
              <a:rPr lang="tr-TR" dirty="0"/>
              <a:t>2023 Mali Yılı için tespit edilen </a:t>
            </a:r>
            <a:r>
              <a:rPr lang="tr-TR" dirty="0">
                <a:solidFill>
                  <a:srgbClr val="FF0000"/>
                </a:solidFill>
              </a:rPr>
              <a:t>111.600,00 (</a:t>
            </a:r>
            <a:r>
              <a:rPr lang="tr-TR" dirty="0" err="1">
                <a:solidFill>
                  <a:srgbClr val="FF0000"/>
                </a:solidFill>
              </a:rPr>
              <a:t>yüzonbirbinaltıyüz</a:t>
            </a:r>
            <a:r>
              <a:rPr lang="tr-TR" dirty="0">
                <a:solidFill>
                  <a:srgbClr val="FF0000"/>
                </a:solidFill>
              </a:rPr>
              <a:t>) TL’yi geçmemesi </a:t>
            </a:r>
            <a:r>
              <a:rPr lang="tr-TR" dirty="0"/>
              <a:t>gerekir. Aile gelirinin tespitinde ailenin 2023 yılında elde ettiği tüm gelirleri esas alınacaktır</a:t>
            </a:r>
            <a:r>
              <a:rPr lang="tr-TR" dirty="0" smtClean="0"/>
              <a:t>.</a:t>
            </a:r>
          </a:p>
          <a:p>
            <a:endParaRPr lang="tr-TR" dirty="0"/>
          </a:p>
        </p:txBody>
      </p:sp>
    </p:spTree>
    <p:extLst>
      <p:ext uri="{BB962C8B-B14F-4D97-AF65-F5344CB8AC3E}">
        <p14:creationId xmlns:p14="http://schemas.microsoft.com/office/powerpoint/2010/main" val="102897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Gerekli Belgeler</a:t>
            </a:r>
            <a:endParaRPr lang="tr-TR" dirty="0"/>
          </a:p>
        </p:txBody>
      </p:sp>
      <p:sp>
        <p:nvSpPr>
          <p:cNvPr id="3" name="İçerik Yer Tutucusu 2"/>
          <p:cNvSpPr>
            <a:spLocks noGrp="1"/>
          </p:cNvSpPr>
          <p:nvPr>
            <p:ph idx="1"/>
          </p:nvPr>
        </p:nvSpPr>
        <p:spPr/>
        <p:txBody>
          <a:bodyPr>
            <a:normAutofit lnSpcReduction="10000"/>
          </a:bodyPr>
          <a:lstStyle/>
          <a:p>
            <a:r>
              <a:rPr lang="tr-TR" dirty="0" smtClean="0"/>
              <a:t>EK-1 </a:t>
            </a:r>
            <a:r>
              <a:rPr lang="tr-TR" dirty="0"/>
              <a:t>Öğrenci Ailesinin Maddi Durumunu Gösteren Beyanname ile beyana esas olan velinin ve eşi çalışıyor ise aynı zamanda eşinin, bütün yıllık gelir durumunu gösteren vergi dairesi, muhasebe birimi veya ilgili kişi, kurum ve kuruluşlardan alınacak 2023 yılına ait 12 aylık toplam gelirlerini (çalıştığı ve çalışmadığı aylar ile birlikte) gösteren belge, </a:t>
            </a:r>
            <a:endParaRPr lang="tr-TR" dirty="0" smtClean="0"/>
          </a:p>
          <a:p>
            <a:r>
              <a:rPr lang="tr-TR" dirty="0" smtClean="0"/>
              <a:t> </a:t>
            </a:r>
            <a:r>
              <a:rPr lang="tr-TR" dirty="0"/>
              <a:t>Velinin ve eşinin bakmakla yükümlü olduğu anne ve babası ile ilgili tedavi yardımı beyannamesi, varsa bakmakla yükümlü olduğu diğer şahıslarla ilgili mahkeme kararı örneği, </a:t>
            </a:r>
            <a:endParaRPr lang="tr-TR" dirty="0" smtClean="0"/>
          </a:p>
          <a:p>
            <a:r>
              <a:rPr lang="tr-TR" dirty="0" smtClean="0"/>
              <a:t> </a:t>
            </a:r>
            <a:r>
              <a:rPr lang="tr-TR" dirty="0"/>
              <a:t>Velinin ve varsa eşinin bakmakla yükümlü olduğu aile üyelerinin T.C. kimlik numaraları ile doğum tarihlerinin yazılı beyanı esastır</a:t>
            </a:r>
            <a:r>
              <a:rPr lang="tr-TR" dirty="0" smtClean="0"/>
              <a:t>.</a:t>
            </a:r>
          </a:p>
          <a:p>
            <a:r>
              <a:rPr lang="tr-TR" dirty="0" smtClean="0"/>
              <a:t> </a:t>
            </a:r>
            <a:r>
              <a:rPr lang="tr-TR" dirty="0"/>
              <a:t> “Kanunlarla Özel Hak Tanınan </a:t>
            </a:r>
            <a:r>
              <a:rPr lang="tr-TR" dirty="0" err="1"/>
              <a:t>Öğrenciler”den</a:t>
            </a:r>
            <a:r>
              <a:rPr lang="tr-TR" dirty="0"/>
              <a:t> durumlarını belgelendirmeleri kaydıyla “EK-1 Öğrenci Ailesinin Maddi Durumunu Gösteren Beyanname” istenmez</a:t>
            </a:r>
          </a:p>
        </p:txBody>
      </p:sp>
    </p:spTree>
    <p:extLst>
      <p:ext uri="{BB962C8B-B14F-4D97-AF65-F5344CB8AC3E}">
        <p14:creationId xmlns:p14="http://schemas.microsoft.com/office/powerpoint/2010/main" val="309305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BAŞVURU İŞLEMLERİ</a:t>
            </a:r>
          </a:p>
        </p:txBody>
      </p:sp>
      <p:sp>
        <p:nvSpPr>
          <p:cNvPr id="3" name="İçerik Yer Tutucusu 2"/>
          <p:cNvSpPr>
            <a:spLocks noGrp="1"/>
          </p:cNvSpPr>
          <p:nvPr>
            <p:ph idx="1"/>
          </p:nvPr>
        </p:nvSpPr>
        <p:spPr/>
        <p:txBody>
          <a:bodyPr>
            <a:normAutofit fontScale="92500" lnSpcReduction="20000"/>
          </a:bodyPr>
          <a:lstStyle/>
          <a:p>
            <a:r>
              <a:rPr lang="tr-TR" dirty="0" smtClean="0">
                <a:solidFill>
                  <a:srgbClr val="FF0000"/>
                </a:solidFill>
              </a:rPr>
              <a:t>a</a:t>
            </a:r>
            <a:r>
              <a:rPr lang="tr-TR" dirty="0">
                <a:solidFill>
                  <a:srgbClr val="FF0000"/>
                </a:solidFill>
              </a:rPr>
              <a:t>.</a:t>
            </a:r>
            <a:r>
              <a:rPr lang="tr-TR" dirty="0"/>
              <a:t> </a:t>
            </a:r>
            <a:r>
              <a:rPr lang="tr-TR" dirty="0">
                <a:solidFill>
                  <a:srgbClr val="FF0000"/>
                </a:solidFill>
              </a:rPr>
              <a:t>Başvuru işlemleri http://www.meb.gov.tr veya https://e-okul.meb.gov.tr internet adreslerinden yapılabilecektir. </a:t>
            </a:r>
            <a:endParaRPr lang="tr-TR" dirty="0" smtClean="0">
              <a:solidFill>
                <a:srgbClr val="FF0000"/>
              </a:solidFill>
            </a:endParaRPr>
          </a:p>
          <a:p>
            <a:r>
              <a:rPr lang="tr-TR" dirty="0" smtClean="0">
                <a:solidFill>
                  <a:srgbClr val="FF0000"/>
                </a:solidFill>
              </a:rPr>
              <a:t>b</a:t>
            </a:r>
            <a:r>
              <a:rPr lang="tr-TR" dirty="0">
                <a:solidFill>
                  <a:srgbClr val="FF0000"/>
                </a:solidFill>
              </a:rPr>
              <a:t>. Sınav </a:t>
            </a:r>
            <a:r>
              <a:rPr lang="tr-TR" dirty="0" smtClean="0">
                <a:solidFill>
                  <a:srgbClr val="FF0000"/>
                </a:solidFill>
              </a:rPr>
              <a:t>başvuruları 13 Şubat 2024 - 1 Mart 2024 tarihleri arasında alınacaktır.</a:t>
            </a:r>
          </a:p>
          <a:p>
            <a:r>
              <a:rPr lang="tr-TR" dirty="0" smtClean="0">
                <a:solidFill>
                  <a:srgbClr val="FF0000"/>
                </a:solidFill>
              </a:rPr>
              <a:t> </a:t>
            </a:r>
            <a:r>
              <a:rPr lang="tr-TR" dirty="0">
                <a:solidFill>
                  <a:srgbClr val="FF0000"/>
                </a:solidFill>
              </a:rPr>
              <a:t>c. </a:t>
            </a:r>
            <a:r>
              <a:rPr lang="tr-TR" dirty="0" smtClean="0">
                <a:solidFill>
                  <a:srgbClr val="FF0000"/>
                </a:solidFill>
              </a:rPr>
              <a:t>Öğrenci velisi, çocuğunun başvuru şartlarını taşıması hâlinde, öğrencinin öğrenim gördüğü okul müdürlüğünde sınav başvurusunu yapabilecektir.</a:t>
            </a:r>
          </a:p>
          <a:p>
            <a:r>
              <a:rPr lang="tr-TR" dirty="0" smtClean="0">
                <a:solidFill>
                  <a:srgbClr val="FF0000"/>
                </a:solidFill>
              </a:rPr>
              <a:t>ç. Öğrenci velisi, “EK-1 Öğrenci Ailesinin Maddî Durumunu Gösteren Beyanname” ve eklerini, okul müdürlüğüne teslim edecek ve başvurunun yapılmasını sağlayacaktır. </a:t>
            </a:r>
            <a:endParaRPr lang="tr-TR" dirty="0" smtClean="0"/>
          </a:p>
          <a:p>
            <a:r>
              <a:rPr lang="tr-TR" dirty="0" smtClean="0">
                <a:solidFill>
                  <a:srgbClr val="FF0000"/>
                </a:solidFill>
              </a:rPr>
              <a:t>d</a:t>
            </a:r>
            <a:r>
              <a:rPr lang="tr-TR" dirty="0">
                <a:solidFill>
                  <a:srgbClr val="FF0000"/>
                </a:solidFill>
              </a:rPr>
              <a:t>. Sınav başvurusu elektronik ortamda okul müdürlüğü tarafından yapılacaktır. Başvurunun yapıldığına dair okul müdürlüğü tarafından onaylanan ve veli tarafından imzalanan başvuru belgesi sınav bitimine kadar saklanacaktır. </a:t>
            </a:r>
            <a:endParaRPr lang="tr-TR" dirty="0" smtClean="0">
              <a:solidFill>
                <a:srgbClr val="FF0000"/>
              </a:solidFill>
            </a:endParaRPr>
          </a:p>
          <a:p>
            <a:r>
              <a:rPr lang="tr-TR" dirty="0" smtClean="0">
                <a:solidFill>
                  <a:srgbClr val="FF0000"/>
                </a:solidFill>
              </a:rPr>
              <a:t>e</a:t>
            </a:r>
            <a:r>
              <a:rPr lang="tr-TR" dirty="0">
                <a:solidFill>
                  <a:srgbClr val="FF0000"/>
                </a:solidFill>
              </a:rPr>
              <a:t>. Başvuru onaylandıktan sonra elektronik ortamda yapılacak değişiklikler başvuru bilgilerini değiştirmeyecektir</a:t>
            </a:r>
            <a:r>
              <a:rPr lang="tr-TR" dirty="0">
                <a:solidFill>
                  <a:schemeClr val="tx1"/>
                </a:solidFill>
              </a:rPr>
              <a:t>. Bu nedenle onaylama işleminden önce bilgilerin doğruluğu veli ve okul yöneticilerince titizlikle incelenmelidir. Bundan sonra yapılan başvurular ve talepler kesinlikle dikkate alınmayacaktır. </a:t>
            </a:r>
          </a:p>
        </p:txBody>
      </p:sp>
    </p:spTree>
    <p:extLst>
      <p:ext uri="{BB962C8B-B14F-4D97-AF65-F5344CB8AC3E}">
        <p14:creationId xmlns:p14="http://schemas.microsoft.com/office/powerpoint/2010/main" val="232668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9, 10 ve 11’inci Sınıflar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06007007"/>
              </p:ext>
            </p:extLst>
          </p:nvPr>
        </p:nvGraphicFramePr>
        <p:xfrm>
          <a:off x="677863" y="2160588"/>
          <a:ext cx="8596312" cy="212344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980183747"/>
                    </a:ext>
                  </a:extLst>
                </a:gridCol>
                <a:gridCol w="4298156">
                  <a:extLst>
                    <a:ext uri="{9D8B030D-6E8A-4147-A177-3AD203B41FA5}">
                      <a16:colId xmlns:a16="http://schemas.microsoft.com/office/drawing/2014/main" val="92344231"/>
                    </a:ext>
                  </a:extLst>
                </a:gridCol>
              </a:tblGrid>
              <a:tr h="370840">
                <a:tc>
                  <a:txBody>
                    <a:bodyPr/>
                    <a:lstStyle/>
                    <a:p>
                      <a:r>
                        <a:rPr lang="tr-TR" dirty="0" smtClean="0"/>
                        <a:t>Ders Adı</a:t>
                      </a:r>
                      <a:endParaRPr lang="tr-TR" dirty="0"/>
                    </a:p>
                  </a:txBody>
                  <a:tcPr/>
                </a:tc>
                <a:tc>
                  <a:txBody>
                    <a:bodyPr/>
                    <a:lstStyle/>
                    <a:p>
                      <a:r>
                        <a:rPr lang="tr-TR" dirty="0" smtClean="0"/>
                        <a:t>Soru Sayısı</a:t>
                      </a:r>
                      <a:endParaRPr lang="tr-TR" dirty="0"/>
                    </a:p>
                  </a:txBody>
                  <a:tcPr/>
                </a:tc>
                <a:extLst>
                  <a:ext uri="{0D108BD9-81ED-4DB2-BD59-A6C34878D82A}">
                    <a16:rowId xmlns:a16="http://schemas.microsoft.com/office/drawing/2014/main" val="2317069617"/>
                  </a:ext>
                </a:extLst>
              </a:tr>
              <a:tr h="370840">
                <a:tc>
                  <a:txBody>
                    <a:bodyPr/>
                    <a:lstStyle/>
                    <a:p>
                      <a:r>
                        <a:rPr lang="tr-TR" dirty="0" smtClean="0"/>
                        <a:t>Türk Dili ve Edebiyatı</a:t>
                      </a:r>
                      <a:endParaRPr lang="tr-TR" dirty="0"/>
                    </a:p>
                  </a:txBody>
                  <a:tcPr/>
                </a:tc>
                <a:tc>
                  <a:txBody>
                    <a:bodyPr/>
                    <a:lstStyle/>
                    <a:p>
                      <a:r>
                        <a:rPr lang="tr-TR" dirty="0" smtClean="0"/>
                        <a:t>25</a:t>
                      </a:r>
                      <a:endParaRPr lang="tr-TR" dirty="0"/>
                    </a:p>
                  </a:txBody>
                  <a:tcPr/>
                </a:tc>
                <a:extLst>
                  <a:ext uri="{0D108BD9-81ED-4DB2-BD59-A6C34878D82A}">
                    <a16:rowId xmlns:a16="http://schemas.microsoft.com/office/drawing/2014/main" val="3279346415"/>
                  </a:ext>
                </a:extLst>
              </a:tr>
              <a:tr h="370840">
                <a:tc>
                  <a:txBody>
                    <a:bodyPr/>
                    <a:lstStyle/>
                    <a:p>
                      <a:r>
                        <a:rPr lang="tr-TR" dirty="0" smtClean="0"/>
                        <a:t>Matematik</a:t>
                      </a:r>
                      <a:endParaRPr lang="tr-TR" dirty="0"/>
                    </a:p>
                  </a:txBody>
                  <a:tcPr/>
                </a:tc>
                <a:tc>
                  <a:txBody>
                    <a:bodyPr/>
                    <a:lstStyle/>
                    <a:p>
                      <a:r>
                        <a:rPr lang="tr-TR" dirty="0" smtClean="0"/>
                        <a:t>25</a:t>
                      </a:r>
                      <a:endParaRPr lang="tr-TR" dirty="0"/>
                    </a:p>
                  </a:txBody>
                  <a:tcPr/>
                </a:tc>
                <a:extLst>
                  <a:ext uri="{0D108BD9-81ED-4DB2-BD59-A6C34878D82A}">
                    <a16:rowId xmlns:a16="http://schemas.microsoft.com/office/drawing/2014/main" val="380251452"/>
                  </a:ext>
                </a:extLst>
              </a:tr>
              <a:tr h="370840">
                <a:tc>
                  <a:txBody>
                    <a:bodyPr/>
                    <a:lstStyle/>
                    <a:p>
                      <a:r>
                        <a:rPr lang="tr-TR" dirty="0" smtClean="0"/>
                        <a:t>Fen Bilimleri (Fizik, Kimya ve Biyoloji)</a:t>
                      </a:r>
                      <a:endParaRPr lang="tr-TR" dirty="0"/>
                    </a:p>
                  </a:txBody>
                  <a:tcPr/>
                </a:tc>
                <a:tc>
                  <a:txBody>
                    <a:bodyPr/>
                    <a:lstStyle/>
                    <a:p>
                      <a:r>
                        <a:rPr lang="tr-TR" dirty="0" smtClean="0"/>
                        <a:t>25</a:t>
                      </a:r>
                      <a:endParaRPr lang="tr-TR" dirty="0"/>
                    </a:p>
                  </a:txBody>
                  <a:tcPr/>
                </a:tc>
                <a:extLst>
                  <a:ext uri="{0D108BD9-81ED-4DB2-BD59-A6C34878D82A}">
                    <a16:rowId xmlns:a16="http://schemas.microsoft.com/office/drawing/2014/main" val="2539214333"/>
                  </a:ext>
                </a:extLst>
              </a:tr>
              <a:tr h="370840">
                <a:tc>
                  <a:txBody>
                    <a:bodyPr/>
                    <a:lstStyle/>
                    <a:p>
                      <a:r>
                        <a:rPr lang="tr-TR" dirty="0" smtClean="0"/>
                        <a:t>Sosyal Bilimler (Tarih, Coğrafya ile Din Kültürü ve Ahlak Bilgisi)</a:t>
                      </a:r>
                      <a:endParaRPr lang="tr-TR" dirty="0"/>
                    </a:p>
                  </a:txBody>
                  <a:tcPr/>
                </a:tc>
                <a:tc>
                  <a:txBody>
                    <a:bodyPr/>
                    <a:lstStyle/>
                    <a:p>
                      <a:r>
                        <a:rPr lang="tr-TR" dirty="0" smtClean="0"/>
                        <a:t>25</a:t>
                      </a:r>
                      <a:endParaRPr lang="tr-TR" dirty="0"/>
                    </a:p>
                  </a:txBody>
                  <a:tcPr/>
                </a:tc>
                <a:extLst>
                  <a:ext uri="{0D108BD9-81ED-4DB2-BD59-A6C34878D82A}">
                    <a16:rowId xmlns:a16="http://schemas.microsoft.com/office/drawing/2014/main" val="3830052354"/>
                  </a:ext>
                </a:extLst>
              </a:tr>
            </a:tbl>
          </a:graphicData>
        </a:graphic>
      </p:graphicFrame>
    </p:spTree>
    <p:extLst>
      <p:ext uri="{BB962C8B-B14F-4D97-AF65-F5344CB8AC3E}">
        <p14:creationId xmlns:p14="http://schemas.microsoft.com/office/powerpoint/2010/main" val="323313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val="1523580128"/>
              </p:ext>
            </p:extLst>
          </p:nvPr>
        </p:nvGraphicFramePr>
        <p:xfrm>
          <a:off x="677863" y="2160588"/>
          <a:ext cx="8596310" cy="2472958"/>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2347429710"/>
                    </a:ext>
                  </a:extLst>
                </a:gridCol>
                <a:gridCol w="1719262">
                  <a:extLst>
                    <a:ext uri="{9D8B030D-6E8A-4147-A177-3AD203B41FA5}">
                      <a16:colId xmlns:a16="http://schemas.microsoft.com/office/drawing/2014/main" val="23042170"/>
                    </a:ext>
                  </a:extLst>
                </a:gridCol>
                <a:gridCol w="1719262">
                  <a:extLst>
                    <a:ext uri="{9D8B030D-6E8A-4147-A177-3AD203B41FA5}">
                      <a16:colId xmlns:a16="http://schemas.microsoft.com/office/drawing/2014/main" val="767660292"/>
                    </a:ext>
                  </a:extLst>
                </a:gridCol>
                <a:gridCol w="1719262">
                  <a:extLst>
                    <a:ext uri="{9D8B030D-6E8A-4147-A177-3AD203B41FA5}">
                      <a16:colId xmlns:a16="http://schemas.microsoft.com/office/drawing/2014/main" val="765298783"/>
                    </a:ext>
                  </a:extLst>
                </a:gridCol>
                <a:gridCol w="1719262">
                  <a:extLst>
                    <a:ext uri="{9D8B030D-6E8A-4147-A177-3AD203B41FA5}">
                      <a16:colId xmlns:a16="http://schemas.microsoft.com/office/drawing/2014/main" val="2680936386"/>
                    </a:ext>
                  </a:extLst>
                </a:gridCol>
              </a:tblGrid>
              <a:tr h="1236479">
                <a:tc>
                  <a:txBody>
                    <a:bodyPr/>
                    <a:lstStyle/>
                    <a:p>
                      <a:endParaRPr lang="tr-TR" dirty="0"/>
                    </a:p>
                  </a:txBody>
                  <a:tcPr/>
                </a:tc>
                <a:tc>
                  <a:txBody>
                    <a:bodyPr/>
                    <a:lstStyle/>
                    <a:p>
                      <a:r>
                        <a:rPr lang="tr-TR" dirty="0" smtClean="0"/>
                        <a:t>Soru Sayısı</a:t>
                      </a:r>
                      <a:endParaRPr lang="tr-TR" dirty="0"/>
                    </a:p>
                  </a:txBody>
                  <a:tcPr/>
                </a:tc>
                <a:tc>
                  <a:txBody>
                    <a:bodyPr/>
                    <a:lstStyle/>
                    <a:p>
                      <a:r>
                        <a:rPr lang="tr-TR" dirty="0" smtClean="0"/>
                        <a:t>Sınav Saati ve Süresi </a:t>
                      </a:r>
                      <a:endParaRPr lang="tr-TR" dirty="0"/>
                    </a:p>
                  </a:txBody>
                  <a:tcPr/>
                </a:tc>
                <a:tc>
                  <a:txBody>
                    <a:bodyPr/>
                    <a:lstStyle/>
                    <a:p>
                      <a:r>
                        <a:rPr lang="tr-TR" dirty="0" smtClean="0"/>
                        <a:t>Cevap Seçenek Sayısı</a:t>
                      </a:r>
                      <a:endParaRPr lang="tr-TR" dirty="0"/>
                    </a:p>
                  </a:txBody>
                  <a:tcPr/>
                </a:tc>
                <a:tc>
                  <a:txBody>
                    <a:bodyPr/>
                    <a:lstStyle/>
                    <a:p>
                      <a:r>
                        <a:rPr lang="tr-TR" dirty="0" smtClean="0"/>
                        <a:t>Kitapçık Türü</a:t>
                      </a:r>
                      <a:endParaRPr lang="tr-TR" dirty="0"/>
                    </a:p>
                  </a:txBody>
                  <a:tcPr/>
                </a:tc>
                <a:extLst>
                  <a:ext uri="{0D108BD9-81ED-4DB2-BD59-A6C34878D82A}">
                    <a16:rowId xmlns:a16="http://schemas.microsoft.com/office/drawing/2014/main" val="177699866"/>
                  </a:ext>
                </a:extLst>
              </a:tr>
              <a:tr h="1236479">
                <a:tc>
                  <a:txBody>
                    <a:bodyPr/>
                    <a:lstStyle/>
                    <a:p>
                      <a:r>
                        <a:rPr lang="es-ES" dirty="0" smtClean="0"/>
                        <a:t>9, 10 ve 11’inci Sınıflar</a:t>
                      </a:r>
                      <a:endParaRPr lang="tr-TR" dirty="0"/>
                    </a:p>
                  </a:txBody>
                  <a:tcPr/>
                </a:tc>
                <a:tc>
                  <a:txBody>
                    <a:bodyPr/>
                    <a:lstStyle/>
                    <a:p>
                      <a:r>
                        <a:rPr lang="tr-TR" dirty="0" smtClean="0"/>
                        <a:t>100</a:t>
                      </a:r>
                      <a:endParaRPr lang="tr-TR" dirty="0"/>
                    </a:p>
                  </a:txBody>
                  <a:tcPr/>
                </a:tc>
                <a:tc>
                  <a:txBody>
                    <a:bodyPr/>
                    <a:lstStyle/>
                    <a:p>
                      <a:r>
                        <a:rPr lang="fi-FI" dirty="0" smtClean="0"/>
                        <a:t>Saat: 10.00 Süre: 120 Dakika</a:t>
                      </a:r>
                      <a:endParaRPr lang="tr-TR" dirty="0"/>
                    </a:p>
                  </a:txBody>
                  <a:tcPr/>
                </a:tc>
                <a:tc>
                  <a:txBody>
                    <a:bodyPr/>
                    <a:lstStyle/>
                    <a:p>
                      <a:r>
                        <a:rPr lang="tr-TR" dirty="0" smtClean="0"/>
                        <a:t>4 (Dört) </a:t>
                      </a:r>
                      <a:endParaRPr lang="tr-TR" dirty="0"/>
                    </a:p>
                  </a:txBody>
                  <a:tcPr/>
                </a:tc>
                <a:tc>
                  <a:txBody>
                    <a:bodyPr/>
                    <a:lstStyle/>
                    <a:p>
                      <a:r>
                        <a:rPr lang="tr-TR" dirty="0" smtClean="0"/>
                        <a:t>A-B</a:t>
                      </a:r>
                      <a:endParaRPr lang="tr-TR" dirty="0"/>
                    </a:p>
                  </a:txBody>
                  <a:tcPr/>
                </a:tc>
                <a:extLst>
                  <a:ext uri="{0D108BD9-81ED-4DB2-BD59-A6C34878D82A}">
                    <a16:rowId xmlns:a16="http://schemas.microsoft.com/office/drawing/2014/main" val="2571749770"/>
                  </a:ext>
                </a:extLst>
              </a:tr>
            </a:tbl>
          </a:graphicData>
        </a:graphic>
      </p:graphicFrame>
    </p:spTree>
    <p:extLst>
      <p:ext uri="{BB962C8B-B14F-4D97-AF65-F5344CB8AC3E}">
        <p14:creationId xmlns:p14="http://schemas.microsoft.com/office/powerpoint/2010/main" val="1556653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274885"/>
            <a:ext cx="8596668" cy="4766477"/>
          </a:xfrm>
        </p:spPr>
        <p:txBody>
          <a:bodyPr>
            <a:normAutofit/>
          </a:bodyPr>
          <a:lstStyle/>
          <a:p>
            <a:r>
              <a:rPr lang="tr-TR" dirty="0"/>
              <a:t>Kimlik kontrolleri ve salonlara yerleştirmenin zamanında yapılabilmesi için öğrenciler saat </a:t>
            </a:r>
            <a:r>
              <a:rPr lang="tr-TR" dirty="0">
                <a:solidFill>
                  <a:srgbClr val="FF0000"/>
                </a:solidFill>
              </a:rPr>
              <a:t>09.30’da sınava katılacakları binada hazır bulunacaktır. Öğrenciler sınava gelirken yanlarında geçerli kimlik </a:t>
            </a:r>
            <a:r>
              <a:rPr lang="tr-TR" dirty="0">
                <a:solidFill>
                  <a:schemeClr val="tx1"/>
                </a:solidFill>
              </a:rPr>
              <a:t>belgesi (T.C. kimlik numaralı nüfus cüzdanı/T.C. kimlik kartı veya geçerlilik süresi devam eden pasaport, pasaportları olmayan KKTC vatandaşları için fotoğraflı ve kimlik numaralı KKTC kimlik kartı) </a:t>
            </a:r>
            <a:r>
              <a:rPr lang="tr-TR" dirty="0">
                <a:solidFill>
                  <a:srgbClr val="FF0000"/>
                </a:solidFill>
              </a:rPr>
              <a:t>ile koyu siyah ve yumuşak uçlu kurşun kalem, kalemtıraş ve leke bırakmayan silgi </a:t>
            </a:r>
            <a:r>
              <a:rPr lang="tr-TR" dirty="0" smtClean="0">
                <a:solidFill>
                  <a:srgbClr val="FF0000"/>
                </a:solidFill>
              </a:rPr>
              <a:t>bulunduracaktır</a:t>
            </a:r>
          </a:p>
          <a:p>
            <a:r>
              <a:rPr lang="tr-TR" dirty="0">
                <a:solidFill>
                  <a:schemeClr val="tx1"/>
                </a:solidFill>
              </a:rPr>
              <a:t>Öğrenciler sınav salonlarına</a:t>
            </a:r>
            <a:r>
              <a:rPr lang="tr-TR" dirty="0">
                <a:solidFill>
                  <a:srgbClr val="FF0000"/>
                </a:solidFill>
              </a:rPr>
              <a:t> bandajı çıkarılmış şeffaf pet şişe içerisinde su </a:t>
            </a:r>
            <a:r>
              <a:rPr lang="tr-TR" dirty="0">
                <a:solidFill>
                  <a:schemeClr val="tx1"/>
                </a:solidFill>
              </a:rPr>
              <a:t>getirebileceklerdir</a:t>
            </a:r>
            <a:r>
              <a:rPr lang="tr-TR" dirty="0" smtClean="0">
                <a:solidFill>
                  <a:schemeClr val="tx1"/>
                </a:solidFill>
              </a:rPr>
              <a:t>.</a:t>
            </a:r>
          </a:p>
          <a:p>
            <a:r>
              <a:rPr lang="tr-TR" dirty="0" smtClean="0">
                <a:solidFill>
                  <a:srgbClr val="FF0000"/>
                </a:solidFill>
              </a:rPr>
              <a:t>Sınav başladıktan sonra ilk 15 dakika içinde gelen öğrenciler sınava alınacak ve öğrencilere ek süre verilmeyecektir. </a:t>
            </a:r>
            <a:r>
              <a:rPr lang="tr-TR" dirty="0" smtClean="0"/>
              <a:t>Sınav </a:t>
            </a:r>
            <a:r>
              <a:rPr lang="tr-TR" dirty="0"/>
              <a:t>güvenliğinin sağlanması için sınavın ilk 30 dakikası </a:t>
            </a:r>
            <a:r>
              <a:rPr lang="tr-TR" dirty="0" smtClean="0"/>
              <a:t>tamamlanmadan </a:t>
            </a:r>
            <a:r>
              <a:rPr lang="tr-TR" dirty="0"/>
              <a:t>sınav salonu terk edilmeyecektir. Sınav bitimine 15 dakika kala hiçbir öğrenci sınav salonundan çıkmayacaktır</a:t>
            </a:r>
          </a:p>
        </p:txBody>
      </p:sp>
    </p:spTree>
    <p:extLst>
      <p:ext uri="{BB962C8B-B14F-4D97-AF65-F5344CB8AC3E}">
        <p14:creationId xmlns:p14="http://schemas.microsoft.com/office/powerpoint/2010/main" val="263846271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2657</TotalTime>
  <Words>654</Words>
  <Application>Microsoft Office PowerPoint</Application>
  <PresentationFormat>Geniş ekran</PresentationFormat>
  <Paragraphs>56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Trebuchet MS</vt:lpstr>
      <vt:lpstr>Wingdings 3</vt:lpstr>
      <vt:lpstr>Yüzeyler</vt:lpstr>
      <vt:lpstr>Bursluluk Sınavı</vt:lpstr>
      <vt:lpstr>             SINAV UYGULAMA TAKVİMİ</vt:lpstr>
      <vt:lpstr>PowerPoint Sunusu</vt:lpstr>
      <vt:lpstr>1. BAŞVURU ŞARTLARI</vt:lpstr>
      <vt:lpstr>Gerekli Belgeler</vt:lpstr>
      <vt:lpstr>2. BAŞVURU İŞLEMLERİ</vt:lpstr>
      <vt:lpstr>9, 10 ve 11’inci Sınıflar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Bursluluk Sınavı</dc:title>
  <dc:creator>Rehberlik 1</dc:creator>
  <cp:lastModifiedBy>MK</cp:lastModifiedBy>
  <cp:revision>10</cp:revision>
  <dcterms:created xsi:type="dcterms:W3CDTF">2024-02-05T14:17:07Z</dcterms:created>
  <dcterms:modified xsi:type="dcterms:W3CDTF">2024-02-12T13:19:06Z</dcterms:modified>
</cp:coreProperties>
</file>